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8" r:id="rId4"/>
    <p:sldId id="287" r:id="rId5"/>
    <p:sldId id="285" r:id="rId6"/>
    <p:sldId id="27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9" r:id="rId23"/>
    <p:sldId id="273" r:id="rId24"/>
    <p:sldId id="274" r:id="rId25"/>
    <p:sldId id="280" r:id="rId26"/>
    <p:sldId id="275" r:id="rId27"/>
    <p:sldId id="276" r:id="rId28"/>
    <p:sldId id="278" r:id="rId29"/>
    <p:sldId id="281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84DF-4A59-4A95-91B6-4561E5248C5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A720-2334-440D-A4E0-0939DB29E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3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84DF-4A59-4A95-91B6-4561E5248C5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A720-2334-440D-A4E0-0939DB29E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6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84DF-4A59-4A95-91B6-4561E5248C5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A720-2334-440D-A4E0-0939DB29E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8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84DF-4A59-4A95-91B6-4561E5248C5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A720-2334-440D-A4E0-0939DB29E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7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84DF-4A59-4A95-91B6-4561E5248C5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A720-2334-440D-A4E0-0939DB29E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9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84DF-4A59-4A95-91B6-4561E5248C5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A720-2334-440D-A4E0-0939DB29E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84DF-4A59-4A95-91B6-4561E5248C5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A720-2334-440D-A4E0-0939DB29E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0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84DF-4A59-4A95-91B6-4561E5248C5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A720-2334-440D-A4E0-0939DB29E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84DF-4A59-4A95-91B6-4561E5248C5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A720-2334-440D-A4E0-0939DB29E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0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84DF-4A59-4A95-91B6-4561E5248C5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A720-2334-440D-A4E0-0939DB29E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6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84DF-4A59-4A95-91B6-4561E5248C5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A720-2334-440D-A4E0-0939DB29E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1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A84DF-4A59-4A95-91B6-4561E5248C5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CA720-2334-440D-A4E0-0939DB29E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4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5/57/Homeros_MFA_Munich_51.jpg/267px-Homeros_MFA_Munich_51.jpg" TargetMode="External"/><Relationship Id="rId7" Type="http://schemas.openxmlformats.org/officeDocument/2006/relationships/hyperlink" Target="http://brooklynenvironmental.com/wp-content/uploads/2016/09/%D0%91%D1%8D%D0%B1%D0%B1%D0%B8%D0%B4%D0%B6-%D0%90%D0%BD%D0%B0%D0%BB%D0%B8%D1%82%D0%B8%D1%87%D0%B5%D1%81%D0%BA%D0%B0%D1%8F-%D0%BC%D0%B0%D1%88%D0%B8%D0%BD%D0%B0.jpg" TargetMode="External"/><Relationship Id="rId2" Type="http://schemas.openxmlformats.org/officeDocument/2006/relationships/hyperlink" Target="http://saikt-online.ru/wp-content/uploads/2017/02/intellec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49.radikal.ru/i123/0902/a4/621b086812fe.jpg" TargetMode="External"/><Relationship Id="rId5" Type="http://schemas.openxmlformats.org/officeDocument/2006/relationships/hyperlink" Target="https://images1.popmeh.ru/upload/custom/e52/e5271dc9958cab67338ed0b6871106b1.jpg" TargetMode="External"/><Relationship Id="rId4" Type="http://schemas.openxmlformats.org/officeDocument/2006/relationships/hyperlink" Target="http://book-science.ru/artimage/p1412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ru/2/2b/Norton_Commander_v5.51.png" TargetMode="External"/><Relationship Id="rId3" Type="http://schemas.openxmlformats.org/officeDocument/2006/relationships/hyperlink" Target="http://mooseum.ru/Obrazovanie/PC/image/istor/1/1-04-01.jpg" TargetMode="External"/><Relationship Id="rId7" Type="http://schemas.openxmlformats.org/officeDocument/2006/relationships/hyperlink" Target="http://informat444.narod.ru/museum/picture/kemeny_kurtz.jpg" TargetMode="External"/><Relationship Id="rId2" Type="http://schemas.openxmlformats.org/officeDocument/2006/relationships/hyperlink" Target="https://iqglobal.intel.com/ru-ru/wp-content/uploads/sites/29/2016/04/Ada-Lovelace-iQ-980x653-980x65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pmoscow.ru/media/images/windows/07e754d6fe56a263ddeb9e15a31e9957.png" TargetMode="External"/><Relationship Id="rId5" Type="http://schemas.openxmlformats.org/officeDocument/2006/relationships/hyperlink" Target="https://upload.wikimedia.org/wikibooks/ru/2/20/%D0%90%D0%BB%D1%8C_%D0%A5%D0%BE%D1%80%D0%B5%D0%B7%D0%BC%D0%B8.jpg" TargetMode="External"/><Relationship Id="rId10" Type="http://schemas.openxmlformats.org/officeDocument/2006/relationships/hyperlink" Target="https://ucvt.org/static/img/content/articles/10/3.gif" TargetMode="External"/><Relationship Id="rId4" Type="http://schemas.openxmlformats.org/officeDocument/2006/relationships/hyperlink" Target="https://pp.userapi.com/c9619/u8989352/102751508/x_077df7ee.jpg" TargetMode="External"/><Relationship Id="rId9" Type="http://schemas.openxmlformats.org/officeDocument/2006/relationships/hyperlink" Target="http://1ynx.ru/up/15-12/12-8209-peter-norton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ocpeople.com/wp-content/uploads/2016/06/306-1080x553.jpg" TargetMode="External"/><Relationship Id="rId7" Type="http://schemas.openxmlformats.org/officeDocument/2006/relationships/hyperlink" Target="http://bruteforcer.ru/wp-content/uploads/2017/03/kompyuternye_virusy_1.jpg" TargetMode="External"/><Relationship Id="rId2" Type="http://schemas.openxmlformats.org/officeDocument/2006/relationships/hyperlink" Target="https://b1.culture.ru/c/76534.660x37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3/37/Floppydisk_90mm(3.5inch).jpg/220px-Floppydisk_90mm(3.5inch).jpg" TargetMode="External"/><Relationship Id="rId5" Type="http://schemas.openxmlformats.org/officeDocument/2006/relationships/hyperlink" Target="http://irecommend.ru/sites/default/files/product-images/27032/22656_800x600_b.jpg" TargetMode="External"/><Relationship Id="rId4" Type="http://schemas.openxmlformats.org/officeDocument/2006/relationships/hyperlink" Target="https://lh5.ggpht.com/1qPLzPy4cCjeTYBN-2x6DF5p_XSgeE7XnG0CefOpZ-_G9s83Y5OikOLnLPGoX9PzAAw=w30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40768"/>
            <a:ext cx="9144000" cy="1944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Кто хочет стать интеллектуалом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?»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39376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Историческая справка.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Следующий этап развития вычислительной техники приходится на 19 век. В 1830 г. английский математик Ч. Бэббидж изобрёл первую программируемую вычислительную машину. Он назвал её Аналитической машиной. К сожалению, изобретатель так и не довёл до конца создание работающей модели. Только проект.</a:t>
            </a:r>
          </a:p>
        </p:txBody>
      </p:sp>
      <p:pic>
        <p:nvPicPr>
          <p:cNvPr id="5126" name="Picture 6" descr="Картинки по запросу бэббидж маши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24" y="3820164"/>
            <a:ext cx="3706095" cy="248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4. Среди учёных, понимающих важность аналити­ческих методов, была математик леди Ада Августа Лавлейс. Вместе с Бэббиджем она разработала принципы программирования, которые используются и сейчас. О каких принципах программирования идёт речь?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цикличность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дискретность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линейность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поливариатность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146" name="Picture 2" descr="Картинки по запросу леди Ада Августа Лавлей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99" y="3595532"/>
            <a:ext cx="4288893" cy="285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18349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5. В 19 веке каждые 10 лет правительство США проводило перепись населения. Результаты переписи 1880-го года потом обрабатывались в течение 8 лет. В 1890 году на помощь Бюро переписи пришёл Герман Холлерит, который реализовал идеи Бэббиджа. С помощью его счётно-аналитической машины результаты переписи были обработаны за 3 года. Свои программы он кодировал и переносил в машину с помощью чего?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магнитных лент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лазерных дисков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дискет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перфокарт</a:t>
            </a:r>
          </a:p>
        </p:txBody>
      </p:sp>
      <p:pic>
        <p:nvPicPr>
          <p:cNvPr id="7170" name="Picture 2" descr="Картинки по запросу Герман Холлерит,  идеи Бэббидж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69" y="4293096"/>
            <a:ext cx="176572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55516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6. Он был отцом писательницы Э.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Войнич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автора романа «Овод», великим математиком, согласно законам Аристотеля вывел для логических построений особый раздел математики - алгебру-логику. Её ещё называют его именем. Кто он?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Труль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Руль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Буль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Куль</a:t>
            </a:r>
          </a:p>
        </p:txBody>
      </p:sp>
      <p:pic>
        <p:nvPicPr>
          <p:cNvPr id="8196" name="Picture 4" descr="Картинки по запросу Э. Войнич,«Овод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" b="4334"/>
          <a:stretch/>
        </p:blipFill>
        <p:spPr bwMode="auto">
          <a:xfrm>
            <a:off x="3995936" y="3284984"/>
            <a:ext cx="3958849" cy="29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18232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7. Слово алгоритм появилось в результате искажённого перевода с арабского на европейские языки имени узбекского ученого IX века, который изложил правила арифметических действий над числами в позиционной десятичной системе счисления. Его имя?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Аритмос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Аль-Хорезми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Алриз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Аль-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Термис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Картинки по запросу Слово алгоритм появилос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2" t="14528" r="24496" b="28874"/>
          <a:stretch/>
        </p:blipFill>
        <p:spPr bwMode="auto">
          <a:xfrm>
            <a:off x="6228184" y="3295724"/>
            <a:ext cx="1800200" cy="29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3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18232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8.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40 лет назад фирма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Microsoft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сообщила,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что на этом языке программирует в три раза больше человек, чем на всех остальных языках вместе взятых. Фирмой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 тот момент продано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более 3 млн. экземпляров. Недавно отмечено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53-летие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создания языка. О каком языке идет речь?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C++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Бейсик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Алгол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Паскаль</a:t>
            </a:r>
          </a:p>
        </p:txBody>
      </p:sp>
      <p:pic>
        <p:nvPicPr>
          <p:cNvPr id="10242" name="Picture 2" descr="Картинки по запросу Фирма Microso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5329436" cy="352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0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21126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Историческая справка.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Язык Бейсик создан профессорами Дартмутского коллежа (США) Т.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Куртцем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Дж. Кемени для обучения студентов, незнакомых с вычислительной техникой. </a:t>
            </a:r>
          </a:p>
        </p:txBody>
      </p:sp>
      <p:pic>
        <p:nvPicPr>
          <p:cNvPr id="12290" name="Picture 2" descr="Картинки по запросу Т. Куртцем и Дж. Кеме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94387"/>
            <a:ext cx="3461370" cy="31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255400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9. Вопрос на знание истории. Чьи программы в 20 годах разошлись по миру в десятках миллионов копий?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Вирт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Нортон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Гейтс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КПСС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Картинки по запросу нортон программ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4" y="3068960"/>
            <a:ext cx="5432242" cy="30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5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2067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Историческая справка.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Сейчас П. Нортон является управляющим процветающей фирмой по производству и распространению программного обеспечения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Peter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Norton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Computing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г. Санта-Моника, штат Калифорния. В этом городе он живёт с женой и дочерью.</a:t>
            </a:r>
          </a:p>
        </p:txBody>
      </p:sp>
      <p:pic>
        <p:nvPicPr>
          <p:cNvPr id="14338" name="Picture 2" descr="Картинки по запросу П. Нортон Peter Norton Compu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2642275" cy="303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24744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10. Английский первоклассник (5 лет), согласно данным ЮНЕСКО, печатает со средней скоростью....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100 символов в минуту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200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150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220</a:t>
            </a:r>
          </a:p>
        </p:txBody>
      </p:sp>
      <p:pic>
        <p:nvPicPr>
          <p:cNvPr id="15362" name="Picture 2" descr="Картинки по запросу первоклассник печатает на клавиатур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64905"/>
            <a:ext cx="4723091" cy="268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4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Аннотация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12778"/>
            <a:ext cx="8496944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Кто хочет стать интеллектуалом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?» является интеграционным уроком, разбитым на 4 части: 1. викторина, 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конкурс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капитанов,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блиц-турнир 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командам. 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внутри 1 этапа присутствуют исторические справки для разрядки атмосферы в ходе мероприятия. Они содержат в себе исторические факты, которые были затронуты в предыдущих вопросах.</a:t>
            </a:r>
          </a:p>
        </p:txBody>
      </p:sp>
    </p:spTree>
    <p:extLst>
      <p:ext uri="{BB962C8B-B14F-4D97-AF65-F5344CB8AC3E}">
        <p14:creationId xmlns:p14="http://schemas.microsoft.com/office/powerpoint/2010/main" val="5587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083508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11. Ёмкость человеческой памяти такова, что она могла бы уместить информацию всего Книжного фонда Российской государственной библиотеки в Москве. Какова средняя ёмкость человеческой памяти (1-го чел.)?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бит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бит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бит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Картинки по запросу Книжного фонда Российской государственной библиотеки в Москв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2566"/>
            <a:ext cx="5400600" cy="30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83392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12. Самая большая и актуальная проблема программного обеспечения - это...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Объём 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Вирус 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Пиратство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Сбой программ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Картинки по запросу программное обеспеч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500306"/>
            <a:ext cx="5066420" cy="259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0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Согласно закону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Мерфи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решение самой сложной задачи надо поручить ленивому ученику Почему?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Англии давно была написана программа, предназначенная для использования в офисах крупных компаний. По принципу действия она напоминает антивирусы, но используется для другой цели. Для какой?</a:t>
            </a:r>
          </a:p>
          <a:p>
            <a:pPr marL="457200" indent="-45720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Японец тратит на это ~ 880 $ в год, американец на это - ~ 1000 $ в год, швейцарцы больше всех - ~ 1200 $ в год. На что же?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этап. Конкурс капитанов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681451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Он найдёт самое простое решение.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857628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Для уничтожения компьютерных игр.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384085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На получение информации - газеты, журналы, </a:t>
            </a:r>
            <a:r>
              <a:rPr lang="ru-RU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1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65041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Передайте сигнал SOS.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Кондитерская фабрика «Красный Октябрь» решила заменить известную конфету «Мишка на севере» на другую, популярную среди любителей компьютеров. Каково новое название конфеты?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Кто автор строк? Всех почитаем мы нулями, а единицами себя.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Написать программу всего из двух операторов, которая удаляет всё с экрана дисплея, и машина зависает.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этап. Конкурс капитанов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357298"/>
            <a:ext cx="3033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    . . . - - - . . 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181649"/>
            <a:ext cx="4430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«Мышка на сервере».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286256"/>
            <a:ext cx="3232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 А.С. Пушкин.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7150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10 </a:t>
            </a:r>
            <a:r>
              <a:rPr lang="ru-RU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сls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зовут создателя фирмы Майкрософт? Его полное имя?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Какой инфекцией может заразиться компьютер?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Мозг компьютера - это...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Самый известный программист мира?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Дочерью какого известного поэта была леди Лавлейс?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Как назван язык программирования в память о леди Лавлейс?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этап. Блиц-турнир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643050"/>
            <a:ext cx="3076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Бил, Уильям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428868"/>
            <a:ext cx="2602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вирусной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143248"/>
            <a:ext cx="279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процессор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824591"/>
            <a:ext cx="2961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П. НОРТОН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929198"/>
            <a:ext cx="3094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Дж. Байрона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6039169"/>
            <a:ext cx="3719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её именем - АДА </a:t>
            </a:r>
          </a:p>
        </p:txBody>
      </p:sp>
    </p:spTree>
    <p:extLst>
      <p:ext uri="{BB962C8B-B14F-4D97-AF65-F5344CB8AC3E}">
        <p14:creationId xmlns:p14="http://schemas.microsoft.com/office/powerpoint/2010/main" val="378960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Какой ещё язык программирования назван в память известного учёного?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Два режима работы монитора? </a:t>
            </a:r>
          </a:p>
          <a:p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Бит — это...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Второе название монитора - ...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11. Два вида памяти - ...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12. Основная единица измерения информации - ...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этап. Блиц-турнир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271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ПАСКАЛЬ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357430"/>
            <a:ext cx="4761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текстовый, графический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110211"/>
            <a:ext cx="2317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0 или 1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857628"/>
            <a:ext cx="2476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дисплей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538971"/>
            <a:ext cx="4928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постоянная, оперативная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324789"/>
            <a:ext cx="1935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 байт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0357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Изобразите без голоса –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БИТ (1 команда)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МЫШЬ (2 команда)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вещи рано или поздно приходят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негодность и их выбрасывают.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Предложите новое назначение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отслужившей дискете.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Изобразите следы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компьютерных вирусов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Картинки по запросу 1 БИ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1" b="45174"/>
          <a:stretch/>
        </p:blipFill>
        <p:spPr bwMode="auto">
          <a:xfrm>
            <a:off x="7059494" y="1075958"/>
            <a:ext cx="1492164" cy="54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тинки по запросу мышь компьютерна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4" b="12647"/>
          <a:stretch/>
        </p:blipFill>
        <p:spPr bwMode="auto">
          <a:xfrm>
            <a:off x="6941450" y="1842266"/>
            <a:ext cx="1610208" cy="86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Картинки по запросу ДИСКЕТ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56" y="3350597"/>
            <a:ext cx="1456146" cy="14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Картинки по запросу следы компьютерных вирусо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1" t="34806" r="19360" b="51320"/>
          <a:stretch/>
        </p:blipFill>
        <p:spPr bwMode="auto">
          <a:xfrm>
            <a:off x="6985150" y="5798869"/>
            <a:ext cx="1640852" cy="65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этап. Задание командам</a:t>
            </a:r>
          </a:p>
        </p:txBody>
      </p:sp>
    </p:spTree>
    <p:extLst>
      <p:ext uri="{BB962C8B-B14F-4D97-AF65-F5344CB8AC3E}">
        <p14:creationId xmlns:p14="http://schemas.microsoft.com/office/powerpoint/2010/main" val="2844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732801" y="486916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спасибо за игру!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Картинки по запросу интеллек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488"/>
          <a:stretch/>
        </p:blipFill>
        <p:spPr bwMode="auto">
          <a:xfrm>
            <a:off x="611560" y="1124744"/>
            <a:ext cx="730289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всем за внимание!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 txBox="1">
            <a:spLocks/>
          </p:cNvSpPr>
          <p:nvPr/>
        </p:nvSpPr>
        <p:spPr>
          <a:xfrm>
            <a:off x="338392" y="332656"/>
            <a:ext cx="83495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А)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список использованных печатных источников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(если таковые использовались)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Б)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активные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ссылки на страницы материалов в Интернете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(если использовались материалы из Сети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-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активные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ссылки на использованные изображения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(URL-адреса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000"/>
              </a:lnSpc>
              <a:buClrTx/>
              <a:buSzPct val="100000"/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Изображение интеллекта (6 слайд):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2"/>
              </a:rPr>
              <a:t>saikt-online.ru/wp-content/uploads/2017/02/intellect.jpg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000"/>
              </a:lnSpc>
              <a:buClrTx/>
              <a:buSzPct val="100000"/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Изображение Гомера (7 слайд):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3"/>
              </a:rPr>
              <a:t>upload.wikimedia.org/wikipedia/commons/thumb/5/57/Homeros_MFA_Munich_51.jpg/267px-Homeros_MFA_Munich_51.jpg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000"/>
              </a:lnSpc>
              <a:buClrTx/>
              <a:buSzPct val="100000"/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Изображение Аристофана (7 слайд):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4"/>
              </a:rPr>
              <a:t>book-science.ru/artimage/p1412.jpg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000"/>
              </a:lnSpc>
              <a:buClrTx/>
              <a:buSzPct val="100000"/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Изображение калькулятора Паскаля (8 слайд):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5"/>
              </a:rPr>
              <a:t>https://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5"/>
              </a:rPr>
              <a:t>images1.popmeh.ru/upload/custom/e52/e5271dc9958cab67338ed0b6871106b1.jpg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000"/>
              </a:lnSpc>
              <a:buClrTx/>
              <a:buSzPct val="100000"/>
              <a:buFont typeface="+mj-lt"/>
              <a:buAutoNum type="arabicPeriod" startAt="5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Изображение машины Лейбница (слайд 9):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6"/>
              </a:rPr>
              <a:t>http://s49.radikal.ru/i123/0902/a4/621b086812fe.jpg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000"/>
              </a:lnSpc>
              <a:buClrTx/>
              <a:buSzPct val="100000"/>
              <a:buFont typeface="+mj-lt"/>
              <a:buAutoNum type="arabicPeriod" startAt="5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Изображение аналитической машины Бэббиджа (10 слайд): </a:t>
            </a:r>
            <a:r>
              <a:rPr lang="en-US" sz="1400" dirty="0">
                <a:latin typeface="Arial" pitchFamily="34" charset="0"/>
                <a:cs typeface="Arial" pitchFamily="34" charset="0"/>
                <a:hlinkClick r:id="rId7"/>
              </a:rPr>
              <a:t>http://brooklynenvironmental.com/wp-content/uploads/2016/09/%D0%91%D1%8D%D0%B1%D0%B1%D0%B8%D0%B4%D0%B6-%D0%90%D0%BD%D0%B0%D0%BB%D0%B8%D1%82%D0%B8%D1%87%D0%B5%D1%81%D0%BA%D0%B0%D1%8F-%D0%BC%D0%B0%D1%88%D0%B8%D0%BD%D0%B0.jpg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000"/>
              </a:lnSpc>
              <a:buClrTx/>
              <a:buSzPct val="100000"/>
              <a:buFont typeface="+mj-lt"/>
              <a:buAutoNum type="arabicPeriod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 txBox="1">
            <a:spLocks/>
          </p:cNvSpPr>
          <p:nvPr/>
        </p:nvSpPr>
        <p:spPr>
          <a:xfrm>
            <a:off x="338392" y="332656"/>
            <a:ext cx="83495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buClrTx/>
              <a:buSzPct val="100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7. Изображение леди  Ады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Августа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Лавлейс (11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слайд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2"/>
              </a:rPr>
              <a:t>iqglobal.intel.com/ru-ru/wp-content/uploads/sites/29/2016/04/Ada-Lovelace-iQ-980x653-980x653.jpg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ClrTx/>
              <a:buSzPct val="100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8. Изображение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Германа Холлерита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(12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слайд):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3"/>
              </a:rPr>
              <a:t>mooseum.ru/Obrazovanie/PC/image/istor/1/1-04-01.jpg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000"/>
              </a:lnSpc>
              <a:buClrTx/>
              <a:buSzPct val="100000"/>
              <a:buFont typeface="+mj-lt"/>
              <a:buAutoNum type="arabicPeriod" startAt="9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Изображение книги «Овод» Э.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Войнич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(слайд 13):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4"/>
              </a:rPr>
              <a:t>https://pp.userapi.com/c9619/u8989352/102751508/x_077df7ee.jpg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000"/>
              </a:lnSpc>
              <a:buClrTx/>
              <a:buSzPct val="100000"/>
              <a:buFont typeface="+mj-lt"/>
              <a:buAutoNum type="arabicPeriod" startAt="9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Изображение Аль-Хорезми (слайд 14):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5"/>
              </a:rPr>
              <a:t>https://upload.wikimedia.org/wikibooks/ru/2/20/%D0%90%D0%BB%D1%8C_%D0%A5%D0%BE%D1%80%D0%B5%D0%B7%D0%BC%D0%B8.jpg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000"/>
              </a:lnSpc>
              <a:buClrTx/>
              <a:buSzPct val="100000"/>
              <a:buFont typeface="+mj-lt"/>
              <a:buAutoNum type="arabicPeriod" startAt="9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Изображение логотипа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Microsoft 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(слайд 15):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6"/>
              </a:rPr>
              <a:t>http://ispmoscow.ru/media/images/windows/07e754d6fe56a263ddeb9e15a31e9957.png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000"/>
              </a:lnSpc>
              <a:buClrTx/>
              <a:buSzPct val="100000"/>
              <a:buFont typeface="+mj-lt"/>
              <a:buAutoNum type="arabicPeriod" startAt="9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Изображение Т.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Куртца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и Дж. Кемени (слайд 16):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7"/>
              </a:rPr>
              <a:t>http://informat444.narod.ru/museum/picture/kemeny_kurtz.jpg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000"/>
              </a:lnSpc>
              <a:buClrTx/>
              <a:buSzPct val="100000"/>
              <a:buFont typeface="+mj-lt"/>
              <a:buAutoNum type="arabicPeriod" startAt="9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Изображение экрана компьютера (слайд 17):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8"/>
              </a:rPr>
              <a:t>https://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8"/>
              </a:rPr>
              <a:t>upload.wikimedia.org/wikipedia/ru/2/2b/Norton_Commander_v5.51.png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000"/>
              </a:lnSpc>
              <a:buClrTx/>
              <a:buSzPct val="100000"/>
              <a:buFont typeface="+mj-lt"/>
              <a:buAutoNum type="arabicPeriod" startAt="14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Изображение П. Нортона (слайд 18):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9"/>
              </a:rPr>
              <a:t>http://1ynx.ru/up/15-12/12-8209-peter-norton.jpg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000"/>
              </a:lnSpc>
              <a:buClrTx/>
              <a:buSzPct val="100000"/>
              <a:buFont typeface="+mj-lt"/>
              <a:buAutoNum type="arabicPeriod" startAt="14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Изображение печатающего школьника (слайд 19):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10"/>
              </a:rPr>
              <a:t>https://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10"/>
              </a:rPr>
              <a:t>ucvt.org/static/img/content/articles/10/3.gif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ClrTx/>
              <a:buSzPct val="100000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Аннотация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12778"/>
            <a:ext cx="8496944" cy="534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Ход урока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Учащимся необходимо разделиться на 3-4 команды (если будут привлечены несколько классов школы – можно разбиться на классы). Каждой команде выдается флажок. Вопросы задаются учителем (в сопровождении – слайды), и кто из команд быстрее поднимет флажок – тот и отвечает на вопрос. В случае, если прозвучал неправильный вопрос – очередь переходит ко второй команде, поднявшей флажок вторыми и т.д. 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Баллы за правильные ответы назначаются учителем в произвольной таблице на доске в классе. 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 txBox="1">
            <a:spLocks/>
          </p:cNvSpPr>
          <p:nvPr/>
        </p:nvSpPr>
        <p:spPr>
          <a:xfrm>
            <a:off x="338392" y="332656"/>
            <a:ext cx="83495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buClrTx/>
              <a:buSzPct val="100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16. Изображение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библиотеки (слайд 20):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2"/>
              </a:rPr>
              <a:t>https://b1.culture.ru/c/76534.660x371.jpg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ClrTx/>
              <a:buSzPct val="100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17. Изображение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стола, компьютера и отчета (слайд 21):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3"/>
              </a:rPr>
              <a:t>tocpeople.com/wp-content/uploads/2016/06/306-1080x553.jpg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ClrTx/>
              <a:buSzPct val="100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18. Изображение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1 бита (слайд 26):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4"/>
              </a:rPr>
              <a:t>https://lh5.ggpht.com/1qPLzPy4cCjeTYBN-2x6DF5p_XSgeE7XnG0CefOpZ-_G9s83Y5OikOLnLPGoX9PzAAw=w300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ClrTx/>
              <a:buSzPct val="100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19. Изображение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компьютерной мыши (слайд 26):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5"/>
              </a:rPr>
              <a:t>http://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5"/>
              </a:rPr>
              <a:t>irecommend.ru/sites/default/files/product-images/27032/22656_800x600_b.jpg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000"/>
              </a:lnSpc>
              <a:buClrTx/>
              <a:buSzPct val="100000"/>
              <a:buFont typeface="+mj-lt"/>
              <a:buAutoNum type="arabicPeriod" startAt="20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Изображение дискеты (слайд 26):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6"/>
              </a:rPr>
              <a:t>https://upload.wikimedia.org/wikipedia/commons/thumb/3/37/Floppydisk_90mm%283.5inch%29.jpg/220px-Floppydisk_90mm%283.5inch%29.jpg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000"/>
              </a:lnSpc>
              <a:buClrTx/>
              <a:buSzPct val="100000"/>
              <a:buFont typeface="+mj-lt"/>
              <a:buAutoNum type="arabicPeriod" startAt="20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Изображение надписи вирус (слайд 26):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7"/>
              </a:rPr>
              <a:t>http://bruteforcer.ru/wp-content/uploads/2017/03/kompyuternye_virusy_1.jpg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ClrTx/>
              <a:buSzPct val="100000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ClrTx/>
              <a:buSzPct val="100000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ClrTx/>
              <a:buSzPct val="100000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ClrTx/>
              <a:buSzPct val="100000"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Аннотация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8749636" cy="523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Рекомендуется проводить урок в конце семестра как повторение пройденного материала. 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нужно принять во внимание, что урок построен в форме игры КВН, и данная форма занятий в большей степени направлена на развитие интереса к предмету, коммуникативных и лидерских качеств, позитивного настроя в течение мероприятия, развитие интеллектуальных способностей учащихся.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креативнее Вы подойдёте к проведению данного урока – тем большую вовлеченность проявят учащиеся в течение занятия. Нарисуйте таблицу расчета баллов, придумайте символические призы за участие и призовые места.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Цели и задачи урока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Цели: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открытый урок на освоение изученного материала в течение года</a:t>
            </a:r>
          </a:p>
          <a:p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повторить материал, проходимый в течение года, закрепить материал в игровой форме занятия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Воспитательные: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воспитание интереса к информатике,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любознательности к темам учебной, а также и вне учебной программы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Развивающая: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развитие мировоззрения, памяти, восприятия, воображения, алгоритмического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мышления, интеллектуальных способностей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интеллек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488"/>
          <a:stretch/>
        </p:blipFill>
        <p:spPr bwMode="auto">
          <a:xfrm>
            <a:off x="611560" y="1124744"/>
            <a:ext cx="730289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хочет стать интеллектуалом?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06801"/>
            <a:ext cx="7560840" cy="409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1. 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конце V - IV в. до н. э. в произведениях Гомера и Аристофана упоминается о счёта. О каком виде счёта идёт речь? 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20000"/>
              </a:spcBef>
              <a:spcAft>
                <a:spcPts val="3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орехами </a:t>
            </a:r>
          </a:p>
          <a:p>
            <a:pPr marL="285750" indent="-285750">
              <a:spcBef>
                <a:spcPct val="20000"/>
              </a:spcBef>
              <a:spcAft>
                <a:spcPts val="3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камнями </a:t>
            </a:r>
          </a:p>
          <a:p>
            <a:pPr marL="285750" indent="-285750">
              <a:spcBef>
                <a:spcPct val="20000"/>
              </a:spcBef>
              <a:spcAft>
                <a:spcPts val="3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пальцевой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счёт </a:t>
            </a:r>
          </a:p>
          <a:p>
            <a:pPr marL="285750" indent="-285750">
              <a:spcBef>
                <a:spcPct val="20000"/>
              </a:spcBef>
              <a:spcAft>
                <a:spcPts val="3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бананами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Картинки по запросу Гомер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35"/>
          <a:stretch/>
        </p:blipFill>
        <p:spPr bwMode="auto">
          <a:xfrm>
            <a:off x="3491880" y="2849137"/>
            <a:ext cx="2543175" cy="300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Аристоф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73076"/>
            <a:ext cx="2373315" cy="300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0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27524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2. В 1642 году во Франции 19-летний сын сборщика налога - королевского интенданта Нормандии, чтобы облегчить работу своего отца создал механическое изобретение для вычислений. Его имя?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Нортон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Паскаль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Вирт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Лейбниц</a:t>
            </a:r>
          </a:p>
        </p:txBody>
      </p:sp>
      <p:pic>
        <p:nvPicPr>
          <p:cNvPr id="3074" name="Picture 2" descr="Картинки по запросу В 1642 году во Франции сборщика налог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6" b="26865"/>
          <a:stretch/>
        </p:blipFill>
        <p:spPr bwMode="auto">
          <a:xfrm>
            <a:off x="2627784" y="3429000"/>
            <a:ext cx="6019800" cy="22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46224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3.Через 52 года в 1694 г. немецкий математик сконструировал свою счётную машину, которая способна была не только складывать и вычитать числа как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паскалина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но и умножать, делить и ... Какое пятое действие над числами могла выполнять машина Лейбница?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x/a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cos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√x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lgX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7749" y="4509120"/>
            <a:ext cx="108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Картинки по запросу машина Лейбниц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26676"/>
            <a:ext cx="6096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332656"/>
            <a:ext cx="914400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1443</Words>
  <Application>Microsoft Office PowerPoint</Application>
  <PresentationFormat>Экран (4:3)</PresentationFormat>
  <Paragraphs>211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Master</cp:lastModifiedBy>
  <cp:revision>27</cp:revision>
  <dcterms:created xsi:type="dcterms:W3CDTF">2017-10-22T10:24:32Z</dcterms:created>
  <dcterms:modified xsi:type="dcterms:W3CDTF">2020-04-14T08:16:20Z</dcterms:modified>
</cp:coreProperties>
</file>